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5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6" d="100"/>
          <a:sy n="96" d="100"/>
        </p:scale>
        <p:origin x="-17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78700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8517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596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3789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9610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929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351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1083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0413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3857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320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A787B-C5DF-4CF3-9DC7-5CB84E8381E2}" type="datetimeFigureOut">
              <a:rPr lang="bg-BG" smtClean="0"/>
              <a:t>25.3.2018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CF4E-3E66-4A24-813F-A938DA10BBC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9615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016" y="1122363"/>
            <a:ext cx="6286231" cy="1193800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2917371"/>
            <a:ext cx="9144000" cy="2340429"/>
          </a:xfrm>
        </p:spPr>
        <p:txBody>
          <a:bodyPr>
            <a:normAutofit fontScale="92500" lnSpcReduction="20000"/>
          </a:bodyPr>
          <a:lstStyle/>
          <a:p>
            <a:r>
              <a:rPr lang="bg-BG" sz="2800" b="1" dirty="0" smtClean="0">
                <a:latin typeface="Arial Narrow" panose="020B0606020202030204" pitchFamily="34" charset="0"/>
              </a:rPr>
              <a:t>ОБСЪЖДАНЕ И ПРИЕМАНЕ НА ГОДИШНИЯ ФИНАНСОВ ОТЧЕТ НА ДИСТРИКТ 2482 ЗА 2016-17 година СЪГЛАСНО ПАРАГРАФ 16.060.4 ОТ ПРАВИЛНИКА НА РИ</a:t>
            </a:r>
          </a:p>
          <a:p>
            <a:endParaRPr lang="bg-BG" sz="2800" b="1" dirty="0">
              <a:latin typeface="Arial Narrow" panose="020B0606020202030204" pitchFamily="34" charset="0"/>
            </a:endParaRPr>
          </a:p>
          <a:p>
            <a:r>
              <a:rPr lang="bg-BG" sz="2800" dirty="0" smtClean="0">
                <a:latin typeface="Arial Narrow" panose="020B0606020202030204" pitchFamily="34" charset="0"/>
              </a:rPr>
              <a:t>Димитър Димитров, ПДГ</a:t>
            </a:r>
          </a:p>
          <a:p>
            <a:r>
              <a:rPr lang="bg-BG" sz="2800" dirty="0" smtClean="0">
                <a:latin typeface="Arial Narrow" panose="020B0606020202030204" pitchFamily="34" charset="0"/>
              </a:rPr>
              <a:t>Асамблея на </a:t>
            </a:r>
            <a:r>
              <a:rPr lang="bg-BG" sz="2800" dirty="0" err="1" smtClean="0">
                <a:latin typeface="Arial Narrow" panose="020B0606020202030204" pitchFamily="34" charset="0"/>
              </a:rPr>
              <a:t>Дистрикта</a:t>
            </a:r>
            <a:r>
              <a:rPr lang="bg-BG" sz="2800" dirty="0" smtClean="0">
                <a:latin typeface="Arial Narrow" panose="020B0606020202030204" pitchFamily="34" charset="0"/>
              </a:rPr>
              <a:t>, Поморие 25 март 2018 год. 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5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1749" y="416973"/>
            <a:ext cx="2499374" cy="474649"/>
          </a:xfrm>
          <a:prstGeom prst="rect">
            <a:avLst/>
          </a:prstGeom>
        </p:spPr>
      </p:pic>
      <p:pic>
        <p:nvPicPr>
          <p:cNvPr id="3" name="Картина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44" y="78370"/>
            <a:ext cx="7363265" cy="671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3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930" y="416973"/>
            <a:ext cx="4591193" cy="871901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775063" y="2969625"/>
            <a:ext cx="10920547" cy="2534192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latin typeface="Arial Narrow" panose="020B0606020202030204" pitchFamily="34" charset="0"/>
              </a:rPr>
              <a:t>БЛАГОДАРЯ ВИ !</a:t>
            </a:r>
          </a:p>
          <a:p>
            <a:r>
              <a:rPr lang="bg-BG" sz="2800" dirty="0" smtClean="0">
                <a:latin typeface="Arial Narrow" panose="020B0606020202030204" pitchFamily="34" charset="0"/>
              </a:rPr>
              <a:t>Чрез служба в полза на обществото, нека </a:t>
            </a:r>
            <a:r>
              <a:rPr lang="bg-BG" sz="2800" smtClean="0">
                <a:latin typeface="Arial Narrow" panose="020B0606020202030204" pitchFamily="34" charset="0"/>
              </a:rPr>
              <a:t>направим </a:t>
            </a:r>
            <a:r>
              <a:rPr lang="bg-BG" sz="2800" smtClean="0">
                <a:latin typeface="Arial Narrow" panose="020B0606020202030204" pitchFamily="34" charset="0"/>
              </a:rPr>
              <a:t>разликата, </a:t>
            </a:r>
            <a:r>
              <a:rPr lang="bg-BG" sz="2800" dirty="0" smtClean="0">
                <a:latin typeface="Arial Narrow" panose="020B0606020202030204" pitchFamily="34" charset="0"/>
              </a:rPr>
              <a:t>за да бъдем вдъхновението !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5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016" y="652095"/>
            <a:ext cx="6286231" cy="1193800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627017" y="2333897"/>
            <a:ext cx="11016343" cy="4005943"/>
          </a:xfrm>
        </p:spPr>
        <p:txBody>
          <a:bodyPr>
            <a:noAutofit/>
          </a:bodyPr>
          <a:lstStyle/>
          <a:p>
            <a:r>
              <a:rPr lang="bg-BG" sz="2800" b="1" dirty="0" smtClean="0">
                <a:latin typeface="Arial Narrow" panose="020B0606020202030204" pitchFamily="34" charset="0"/>
              </a:rPr>
              <a:t>Годишният </a:t>
            </a:r>
            <a:r>
              <a:rPr lang="bg-BG" sz="2800" b="1" dirty="0" smtClean="0">
                <a:latin typeface="Arial Narrow" panose="020B0606020202030204" pitchFamily="34" charset="0"/>
              </a:rPr>
              <a:t>доклад за ротарианската 1016-17 година се състои от две части :</a:t>
            </a:r>
          </a:p>
          <a:p>
            <a:endParaRPr lang="bg-BG" sz="2800" b="1" dirty="0" smtClean="0">
              <a:latin typeface="Arial Narrow" panose="020B0606020202030204" pitchFamily="34" charset="0"/>
            </a:endParaRPr>
          </a:p>
          <a:p>
            <a:pPr algn="l"/>
            <a:r>
              <a:rPr lang="bg-BG" sz="2800" dirty="0" smtClean="0">
                <a:latin typeface="Arial Narrow" panose="020B0606020202030204" pitchFamily="34" charset="0"/>
              </a:rPr>
              <a:t> </a:t>
            </a:r>
            <a:r>
              <a:rPr lang="ru-RU" sz="2800" dirty="0" smtClean="0">
                <a:latin typeface="Arial Narrow" panose="020B0606020202030204" pitchFamily="34" charset="0"/>
              </a:rPr>
              <a:t>I. РОТАРИ В СЛУЖБА НА ЧОВЕЧЕСТВОТО - постижения и предизвикателства от 2016-17 </a:t>
            </a:r>
            <a:r>
              <a:rPr lang="ru-RU" sz="2800" dirty="0" err="1" smtClean="0">
                <a:latin typeface="Arial Narrow" panose="020B0606020202030204" pitchFamily="34" charset="0"/>
              </a:rPr>
              <a:t>ротарианска</a:t>
            </a:r>
            <a:r>
              <a:rPr lang="ru-RU" sz="2800" dirty="0" smtClean="0">
                <a:latin typeface="Arial Narrow" panose="020B0606020202030204" pitchFamily="34" charset="0"/>
              </a:rPr>
              <a:t> година</a:t>
            </a:r>
          </a:p>
          <a:p>
            <a:pPr algn="just"/>
            <a:endParaRPr lang="ru-RU" sz="2800" dirty="0" smtClean="0">
              <a:latin typeface="Arial Narrow" panose="020B0606020202030204" pitchFamily="34" charset="0"/>
            </a:endParaRPr>
          </a:p>
          <a:p>
            <a:pPr algn="l"/>
            <a:r>
              <a:rPr lang="en-US" sz="2800" dirty="0" smtClean="0">
                <a:latin typeface="Arial Narrow" panose="020B0606020202030204" pitchFamily="34" charset="0"/>
              </a:rPr>
              <a:t>II</a:t>
            </a:r>
            <a:r>
              <a:rPr lang="bg-BG" sz="2800" dirty="0" smtClean="0">
                <a:latin typeface="Arial Narrow" panose="020B0606020202030204" pitchFamily="34" charset="0"/>
              </a:rPr>
              <a:t>. </a:t>
            </a:r>
            <a:r>
              <a:rPr lang="ru-RU" sz="2800" dirty="0" smtClean="0">
                <a:latin typeface="Arial Narrow" panose="020B0606020202030204" pitchFamily="34" charset="0"/>
              </a:rPr>
              <a:t>ФИНАНСОВ ОТЧЕТ</a:t>
            </a:r>
            <a:r>
              <a:rPr lang="ru-RU" sz="2800" dirty="0">
                <a:latin typeface="Arial Narrow" panose="020B0606020202030204" pitchFamily="34" charset="0"/>
              </a:rPr>
              <a:t> </a:t>
            </a:r>
            <a:r>
              <a:rPr lang="ru-RU" sz="2800" dirty="0" smtClean="0">
                <a:latin typeface="Arial Narrow" panose="020B0606020202030204" pitchFamily="34" charset="0"/>
              </a:rPr>
              <a:t>НА ДИСТРИКТА </a:t>
            </a:r>
            <a:r>
              <a:rPr lang="ru-RU" sz="2800" dirty="0" err="1" smtClean="0">
                <a:latin typeface="Arial Narrow" panose="020B0606020202030204" pitchFamily="34" charset="0"/>
              </a:rPr>
              <a:t>съгласно</a:t>
            </a:r>
            <a:r>
              <a:rPr lang="ru-RU" sz="2800" dirty="0" smtClean="0">
                <a:latin typeface="Arial Narrow" panose="020B0606020202030204" pitchFamily="34" charset="0"/>
              </a:rPr>
              <a:t> параграф 16.060.4 от </a:t>
            </a:r>
            <a:r>
              <a:rPr lang="ru-RU" sz="2800" dirty="0" err="1" smtClean="0">
                <a:latin typeface="Arial Narrow" panose="020B0606020202030204" pitchFamily="34" charset="0"/>
              </a:rPr>
              <a:t>Правилника</a:t>
            </a:r>
            <a:r>
              <a:rPr lang="ru-RU" sz="2800" dirty="0" smtClean="0">
                <a:latin typeface="Arial Narrow" panose="020B0606020202030204" pitchFamily="34" charset="0"/>
              </a:rPr>
              <a:t> на РИ за периода 1 юли 2016 год. – 30 </a:t>
            </a:r>
            <a:r>
              <a:rPr lang="ru-RU" sz="2800" dirty="0" err="1" smtClean="0">
                <a:latin typeface="Arial Narrow" panose="020B0606020202030204" pitchFamily="34" charset="0"/>
              </a:rPr>
              <a:t>юни</a:t>
            </a:r>
            <a:r>
              <a:rPr lang="ru-RU" sz="2800" dirty="0" smtClean="0">
                <a:latin typeface="Arial Narrow" panose="020B0606020202030204" pitchFamily="34" charset="0"/>
              </a:rPr>
              <a:t> 2017 год.</a:t>
            </a:r>
          </a:p>
          <a:p>
            <a:pPr algn="just"/>
            <a:endParaRPr lang="ru-RU" sz="2800" b="1" dirty="0" smtClean="0">
              <a:latin typeface="Arial Narrow" panose="020B0606020202030204" pitchFamily="34" charset="0"/>
            </a:endParaRPr>
          </a:p>
          <a:p>
            <a:pPr algn="just"/>
            <a:endParaRPr lang="ru-RU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2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475" y="695637"/>
            <a:ext cx="4591193" cy="871901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24000" y="2490651"/>
            <a:ext cx="9144000" cy="2767150"/>
          </a:xfrm>
        </p:spPr>
        <p:txBody>
          <a:bodyPr>
            <a:normAutofit/>
          </a:bodyPr>
          <a:lstStyle/>
          <a:p>
            <a:pPr algn="l"/>
            <a:r>
              <a:rPr lang="bg-BG" sz="3600" dirty="0" smtClean="0">
                <a:latin typeface="Arial Narrow" panose="020B0606020202030204" pitchFamily="34" charset="0"/>
              </a:rPr>
              <a:t>Годишният </a:t>
            </a:r>
            <a:r>
              <a:rPr lang="bg-BG" sz="3600" dirty="0" smtClean="0">
                <a:latin typeface="Arial Narrow" panose="020B0606020202030204" pitchFamily="34" charset="0"/>
              </a:rPr>
              <a:t>финансов отчет на Дистрикта за ротарианската година е изготвен съгласно изискванията на параграф 16.060.4. от Правилника на РИ. Същият е преминал независим одит. </a:t>
            </a:r>
            <a:endParaRPr lang="ru-RU" sz="3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930" y="416973"/>
            <a:ext cx="4591193" cy="871901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6287589" y="2969625"/>
            <a:ext cx="5408021" cy="2534192"/>
          </a:xfrm>
        </p:spPr>
        <p:txBody>
          <a:bodyPr>
            <a:normAutofit/>
          </a:bodyPr>
          <a:lstStyle/>
          <a:p>
            <a:pPr algn="l"/>
            <a:r>
              <a:rPr lang="bg-BG" sz="2800" dirty="0" smtClean="0">
                <a:latin typeface="Arial Narrow" panose="020B0606020202030204" pitchFamily="34" charset="0"/>
              </a:rPr>
              <a:t>Докладът </a:t>
            </a:r>
            <a:r>
              <a:rPr lang="bg-BG" sz="2800" dirty="0" smtClean="0">
                <a:latin typeface="Arial Narrow" panose="020B0606020202030204" pitchFamily="34" charset="0"/>
              </a:rPr>
              <a:t>е изпратен до всеки клуб в Дистрикта в рамките на 3 месеца от завършването на мандата – 29.09.2017 год. и е качен на сайта на </a:t>
            </a:r>
            <a:r>
              <a:rPr lang="bg-BG" sz="2800" dirty="0" err="1" smtClean="0">
                <a:latin typeface="Arial Narrow" panose="020B0606020202030204" pitchFamily="34" charset="0"/>
              </a:rPr>
              <a:t>Дистрикта</a:t>
            </a:r>
            <a:r>
              <a:rPr lang="bg-BG" sz="2800" dirty="0" smtClean="0">
                <a:latin typeface="Arial Narrow" panose="020B0606020202030204" pitchFamily="34" charset="0"/>
              </a:rPr>
              <a:t>.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pic>
        <p:nvPicPr>
          <p:cNvPr id="5" name="Картина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4" y="493805"/>
            <a:ext cx="5356196" cy="605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8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475" y="347289"/>
            <a:ext cx="4591193" cy="871901"/>
          </a:xfrm>
          <a:prstGeom prst="rect">
            <a:avLst/>
          </a:prstGeom>
        </p:spPr>
      </p:pic>
      <p:pic>
        <p:nvPicPr>
          <p:cNvPr id="2" name="Картина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1436914"/>
            <a:ext cx="8479042" cy="500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8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930" y="416973"/>
            <a:ext cx="4591193" cy="871901"/>
          </a:xfrm>
          <a:prstGeom prst="rect">
            <a:avLst/>
          </a:prstGeom>
        </p:spPr>
      </p:pic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775063" y="2969625"/>
            <a:ext cx="10920547" cy="2534192"/>
          </a:xfrm>
        </p:spPr>
        <p:txBody>
          <a:bodyPr>
            <a:normAutofit/>
          </a:bodyPr>
          <a:lstStyle/>
          <a:p>
            <a:pPr algn="just"/>
            <a:r>
              <a:rPr lang="bg-BG" sz="2800" dirty="0" smtClean="0">
                <a:latin typeface="Arial Narrow" panose="020B0606020202030204" pitchFamily="34" charset="0"/>
              </a:rPr>
              <a:t>Съгласно параграф 16.060.4 от Правилника на </a:t>
            </a:r>
            <a:r>
              <a:rPr lang="bg-BG" sz="2800" dirty="0" smtClean="0">
                <a:latin typeface="Arial Narrow" panose="020B0606020202030204" pitchFamily="34" charset="0"/>
              </a:rPr>
              <a:t>РИ, </a:t>
            </a:r>
            <a:r>
              <a:rPr lang="bg-BG" sz="2800" dirty="0" smtClean="0">
                <a:latin typeface="Arial Narrow" panose="020B0606020202030204" pitchFamily="34" charset="0"/>
              </a:rPr>
              <a:t>финансовият отчет на Дистрикта следва да се представи за обсъждане и приемане на следващата среща на Дистрикта, на която всички клубове са поканени да изпратят представители. Ако не се състои такава среща, отчетът трябва да се представи за обсъждане и приемане на следващата конференция на </a:t>
            </a:r>
            <a:r>
              <a:rPr lang="bg-BG" sz="2800" dirty="0" err="1" smtClean="0">
                <a:latin typeface="Arial Narrow" panose="020B0606020202030204" pitchFamily="34" charset="0"/>
              </a:rPr>
              <a:t>Дистрикта</a:t>
            </a:r>
            <a:r>
              <a:rPr lang="bg-BG" sz="2800" dirty="0" smtClean="0">
                <a:latin typeface="Arial Narrow" panose="020B0606020202030204" pitchFamily="34" charset="0"/>
              </a:rPr>
              <a:t>.  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74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812" y="416973"/>
            <a:ext cx="3582311" cy="680307"/>
          </a:xfrm>
          <a:prstGeom prst="rect">
            <a:avLst/>
          </a:prstGeom>
        </p:spPr>
      </p:pic>
      <p:graphicFrame>
        <p:nvGraphicFramePr>
          <p:cNvPr id="2" name="Об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293415"/>
              </p:ext>
            </p:extLst>
          </p:nvPr>
        </p:nvGraphicFramePr>
        <p:xfrm>
          <a:off x="2923137" y="240120"/>
          <a:ext cx="4533900" cy="641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r:id="rId4" imgW="4533723" imgH="6415694" progId="AcroExch.Document.DC">
                  <p:embed/>
                </p:oleObj>
              </mc:Choice>
              <mc:Fallback>
                <p:oleObj name="Acrobat Document" r:id="rId4" imgW="4533723" imgH="641569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23137" y="240120"/>
                        <a:ext cx="4533900" cy="6415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06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812" y="416973"/>
            <a:ext cx="3582311" cy="680307"/>
          </a:xfrm>
          <a:prstGeom prst="rect">
            <a:avLst/>
          </a:prstGeom>
        </p:spPr>
      </p:pic>
      <p:graphicFrame>
        <p:nvGraphicFramePr>
          <p:cNvPr id="5" name="Об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96927"/>
              </p:ext>
            </p:extLst>
          </p:nvPr>
        </p:nvGraphicFramePr>
        <p:xfrm>
          <a:off x="2565317" y="214001"/>
          <a:ext cx="4533900" cy="641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4" imgW="4533723" imgH="6415694" progId="AcroExch.Document.DC">
                  <p:embed/>
                </p:oleObj>
              </mc:Choice>
              <mc:Fallback>
                <p:oleObj name="Acrobat Document" r:id="rId4" imgW="4533723" imgH="641569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65317" y="214001"/>
                        <a:ext cx="4533900" cy="6415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32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812" y="416973"/>
            <a:ext cx="3582311" cy="680307"/>
          </a:xfrm>
          <a:prstGeom prst="rect">
            <a:avLst/>
          </a:prstGeom>
        </p:spPr>
      </p:pic>
      <p:graphicFrame>
        <p:nvGraphicFramePr>
          <p:cNvPr id="2" name="Об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43056"/>
              </p:ext>
            </p:extLst>
          </p:nvPr>
        </p:nvGraphicFramePr>
        <p:xfrm>
          <a:off x="2652406" y="205289"/>
          <a:ext cx="4636668" cy="656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Acrobat Document" r:id="rId4" imgW="4533723" imgH="6415694" progId="AcroExch.Document.DC">
                  <p:embed/>
                </p:oleObj>
              </mc:Choice>
              <mc:Fallback>
                <p:oleObj name="Acrobat Document" r:id="rId4" imgW="4533723" imgH="6415694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52406" y="205289"/>
                        <a:ext cx="4636668" cy="6560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77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221</Words>
  <Application>Microsoft Office PowerPoint</Application>
  <PresentationFormat>Custom</PresentationFormat>
  <Paragraphs>14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Тема на Office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Dimitar Dimitrov</dc:creator>
  <cp:lastModifiedBy>Windows User</cp:lastModifiedBy>
  <cp:revision>11</cp:revision>
  <dcterms:created xsi:type="dcterms:W3CDTF">2018-03-05T16:09:29Z</dcterms:created>
  <dcterms:modified xsi:type="dcterms:W3CDTF">2018-03-25T05:11:49Z</dcterms:modified>
</cp:coreProperties>
</file>